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6" r:id="rId6"/>
    <p:sldId id="329" r:id="rId7"/>
    <p:sldId id="310" r:id="rId8"/>
    <p:sldId id="299" r:id="rId9"/>
    <p:sldId id="313" r:id="rId10"/>
    <p:sldId id="314" r:id="rId11"/>
    <p:sldId id="315" r:id="rId12"/>
    <p:sldId id="316" r:id="rId13"/>
    <p:sldId id="307" r:id="rId14"/>
    <p:sldId id="308" r:id="rId15"/>
    <p:sldId id="317" r:id="rId16"/>
    <p:sldId id="284" r:id="rId17"/>
    <p:sldId id="300" r:id="rId18"/>
    <p:sldId id="318" r:id="rId19"/>
    <p:sldId id="323" r:id="rId20"/>
    <p:sldId id="304" r:id="rId21"/>
    <p:sldId id="330" r:id="rId22"/>
    <p:sldId id="301" r:id="rId23"/>
    <p:sldId id="302" r:id="rId24"/>
    <p:sldId id="320" r:id="rId25"/>
    <p:sldId id="319" r:id="rId26"/>
    <p:sldId id="322" r:id="rId27"/>
    <p:sldId id="326" r:id="rId28"/>
    <p:sldId id="331" r:id="rId29"/>
    <p:sldId id="327" r:id="rId3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9ED6"/>
    <a:srgbClr val="000000"/>
    <a:srgbClr val="E2D9DC"/>
    <a:srgbClr val="C9C5D6"/>
    <a:srgbClr val="5954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85291" autoAdjust="0"/>
  </p:normalViewPr>
  <p:slideViewPr>
    <p:cSldViewPr snapToGrid="0">
      <p:cViewPr varScale="1">
        <p:scale>
          <a:sx n="72" d="100"/>
          <a:sy n="72" d="100"/>
        </p:scale>
        <p:origin x="130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30B6D75-7ECF-4161-A09B-5C785894AD98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F8A362-CAFC-4987-9A50-4757052839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4EEB602-95FC-483A-B12D-216A7AD7EA2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Добрый день, дорогие слушатели. Я являюсь студенткой группы 430-2 Томского Университета Систем Управления и Радиоэлектроники. Сегодня я представлю доклад на тему «Системный анализ процесса разработки корпоративного сайта 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-студии». Объектом моего исследования являлась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-студия, которая осуществляет заказную разработку корпоративных сайтов.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294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Изучив предметную область, были выявлены возможные причины превышения бюджета. Коренные причины были оценены методом парного сравнения. Среди них самым важным оказались санкции, наложенные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-сектор.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06.04.2023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9511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понять, как устранить проблему, было построено дерево целей, которое нам позволяет оценить возможные альтернативы решения проблемы. Оценивание производилось методом анализа иерархий, который заключается в составлении матриц парных сравнений с последующей свёрткой. Оценка производится на основании мнения эксперта, в данном случае, руководителя веб-студии. В результате, мы получаем локальные и глобальные приоритеты, среди которых выявляется наилучшая. Их вы можете увидеть на слайде. Соответственно, на нижнем уровне мы видим наиболее приоритетную цель – «Провести анализ доступных вендоров и оценить риски».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06.04.2023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1706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Дальше встаёт вопрос о том, какими методами мы можем решить данную задачу. А именно были предложены альтернативы решения. Здесь можно увидеть, что необходимо проводить оценку исходя из соотношения риска к стоимости той или иной альтернативы, а значит, они являются качественными и могут сравниваться исходя из субъективной оценки экспертов. Таким образом был выбран метод группового парного сравнения с системой оценок 1/0.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EAE98F-26D7-4BA0-BF3B-0E3E3674B0F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1FFE19B-4A48-43B4-9B45-98B33319B8A3}" type="datetime1">
              <a:rPr lang="ru-RU" smtClean="0"/>
              <a:t>06.04.2023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3046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 заключается в том, что сначала составляются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булевые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для каждого эксперта, в которых эксперты сравнивают всевозможные пары альтернатив по правилу, что, если альтернатива по строке лучше или эквивалентна альтернативе по столбцу, то ячейка принимает значение 1, в противном случае – значение 0. Далее высчитывается обобщённая матрица, в которой элементы принимают значения по принципу большинства голосов экспертов. И наконец, элементы строки данной матрицы суммируются и подсчитываются ранги альтернатив. При этом самая лучшая альтернатива имеет ранг со значением 1.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9B5500-2750-4927-9732-1F814185C4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B6C8C9B-295E-4448-B641-1BA38A0A7BB5}" type="datetime1">
              <a:rPr lang="ru-RU" smtClean="0"/>
              <a:t>06.04.2023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эксперты оценили предложенные альтернативы, как показано на слайде.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830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Далее, в соответствии с методом, была высчитана обобщённая матрица парных сравнений. В результате подсчёта рангов было выяснено, что наилучшей альтернативой является – «поиск вендоров в специализированных организациях и оценка рисков по критериям годового оборота, прибыльности и клиентской базы вендора».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861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оценки альтернатив был автоматизирован с помощью универсального программного продукта, обеспечивающего ввод альтернатив, экспертов, экспертных оценок в матрицах, формирование агрегированной матрицы и итоговое ранжирование альтернатив.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9B5500-2750-4927-9732-1F814185C4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B6C8C9B-295E-4448-B641-1BA38A0A7BB5}" type="datetime1">
              <a:rPr lang="ru-RU" smtClean="0"/>
              <a:t>06.04.2023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3368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Среди подобных ПО было найдено несколько программ. Программа ПР-1 требует работы в текстовых файлах, что довольно затрудняет процесс оценивания альтернатив. В свою очередь программа системы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реализует метод парных сравнений лишь одного эксперта и предоставляет свои услуги по заказу.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7675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Тогда было предпринято решение реализовать ПО, доступное на операционной системе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дистрибутивах ядра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ПО поставляется с открытым исходным кодом и размещено на платформе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 качестве языка программирования использовался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версии 3.10.7.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 построен с помощью фреймворка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DearPyGui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А компиляция в исполняемый файл под систему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производилась утилитой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946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Стартовое окно содержит поле с инструкцией, вводом рассматриваемой цели, количество альтернатив и сами альтернативы.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19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CD9EF1-3AA2-4802-BC32-1E9BFED055A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265C17A-7F3B-48E8-B029-F29F89709956}" type="datetime1">
              <a:rPr lang="ru-RU" smtClean="0"/>
              <a:t>06.04.2023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результатам исследования, проведённого «Рейтингом Рунета» и 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CMS Magazine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было выяснено, с какими трудностями пришлось столкнуться клиентам студий, обратившимся за разработкой сайта. Только 36,8% респондентов остались довольны работой. Другие клиенты ссылались на причины, представленные на слайде. Одной из самый частых причин недовольства является «Недооценка трудозатрат на решение поставленных задач», которая в конечном счёте приводит к проблеме превышения бюджета. Поэтому именно эта проблема была зафиксирована мной для проведения анализа и решения проблемной ситуации.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2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06.04.2023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нажатия кнопки «Продолжить» всплывает окно с экспертом. Эксперту необходимо ввести свою роль и отредактировать матрицу, чтобы оценить альтернативы.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962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любой момент есть возможность вернуться к предыдущему эксперту и посмотреть подсчитанную согласованность матрицы.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6509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последнем эксперте появляется кнопка «Вычислить наилучшую альтернативу».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91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После чего программа подсчитывает ранги и выдаёт наилучшую альтернативу. Как видно, вывод совпадает с результатами, полученными ручным подсчётом. 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416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Репозиторий можно посмотреть, отсканировав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-код со слайда.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4941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в работе на основе системного подхода предложено программное обеспечение и комплекс методов и моделей для этапов анализа, оценки и выбора альтернатив. Предложенный инструментарий универсален и может использоваться для решения других проблемных ситуаций.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5550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Благодарю за внимание. А теперь, если возникли вопросы, я готова на них ответить.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26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D0D667-8AD0-4B43-A9CB-F727D6561BA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CAD059-5FC9-4125-AC3B-C5018339EA16}" type="datetime1">
              <a:rPr lang="ru-RU" smtClean="0"/>
              <a:t>06.04.2023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 цель состоит в разработке комплекса методов и программного обеспечения для выработки эффективных решений в проблемных ситуациях (в частности, для правильного планирования и контроля выполнения бюджета проекта). Чтобы достичь цели, были определены задачи работы, а именно: разработать модели чёрного ящика, состава и структуры, определить причины возникновения проблемы и цели, для их устранения, рассчитать наиболее приоритетную цель, предложить альтернативы её достижения, подобрать метод подсчёта наилучшей альтернативы и разработать ПО для автоматизации работы руководителя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-студии.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667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Первым делом разрабатывалась модель чёрного ящика. Модель предназначена для описания взаимодействия веб-студии с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акторами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внешней среды. Так, основными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акторами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являются: Заказчик, поставщики ресурсов и конкуренты. И чтобы процесс разработки сайта рассмотреть более подробно, была предложена следующая модель состава.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06.04.2023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1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построении модели состава были определены основные этапы жизненного цикла — это «Анализ», «Разработка» и «Сопровождение». Устранение ошибок, допущенных на этапе «Анализа», может в итоге увеличить общую стоимость разработки на 50%-70%. На этапе «Разработки» есть риск смены сотрудников и внесения изменений в согласованный продукт, что несёт за собой материальные потери в виде ресурсов на адаптацию новоприбывших и исправление готового материала в соответствие с новыми требованиями.  В случае, если заказчиком контент был предоставлен с опозданием или в ненадлежащем виде, это приводит к дополнительным трудозатратам на этапе «Сопровождения».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6CC9D1-92BD-408C-AB47-87308F3D76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217C6A4-F3AA-4968-8091-0A65EE445937}" type="datetime1">
              <a:rPr lang="ru-RU" smtClean="0"/>
              <a:t>06.04.2023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более детально рассмотреть взаимодействие подсистем процесса разработки сайта были разработаны диаграммы структуры, представленные на данном слайде.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826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стадии «Анализа» первичная информация, собранная от заказчика в виде брифа, поступает аккаунт-менеджеру, где после подписания договора руководителем паспорт проекта отправляется на этап изучения аудитории. Получив шаблон проекта, начинается разработка структуры сайта и прототипов страниц. По завершению этого этапа оформляется ТЗ, корректируется смета, оплачивается данный этап разработки и составляется смета на следующие этапы.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190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получения ТЗ аккаунт менеджер передаёт прототипы страниц дизайнеру и старшему разработчику. И далее жизненный цикл разделяется параллельно на процессы «разработки основной части функционала» и «вёрстки». Как только команды закончат реализацию основной части, проект отправляется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SEO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-оптимизацию.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7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уже тестовая версия сайта поступает контент менеджеру, который ответственен за информационное наполнение сайта. Потом обязательным этапом идёт тестирование проекта. И наконец, подключаются дополнительные услуги, оговоренные с заказчиком ранее.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06.04.2023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00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91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9" y="1057524"/>
            <a:ext cx="5003540" cy="217343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4400">
                <a:solidFill>
                  <a:schemeClr val="bg1"/>
                </a:solidFill>
              </a:rPr>
              <a:t>ЩЕЛКНИТЕ, ЧТОБЫ ДОБАВИТЬ ЗАГОЛОВОК</a:t>
            </a:r>
          </a:p>
        </p:txBody>
      </p:sp>
      <p:sp>
        <p:nvSpPr>
          <p:cNvPr id="55" name="Подзаголовок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5" y="3751121"/>
            <a:ext cx="4985065" cy="1606163"/>
          </a:xfrm>
        </p:spPr>
        <p:txBody>
          <a:bodyPr rtlCol="0" anchor="t">
            <a:noAutofit/>
          </a:bodyPr>
          <a:lstStyle>
            <a:lvl1pPr>
              <a:defRPr sz="2400" b="0"/>
            </a:lvl1pPr>
          </a:lstStyle>
          <a:p>
            <a:pPr rtl="0"/>
            <a:r>
              <a:rPr lang="ru-RU">
                <a:solidFill>
                  <a:schemeClr val="tx1">
                    <a:lumMod val="75000"/>
                    <a:lumOff val="25000"/>
                  </a:schemeClr>
                </a:solidFill>
              </a:rPr>
              <a:t>Подзаголовок слайда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8" name="Нижний колонтитул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 rtlCol="0"/>
          <a:lstStyle/>
          <a:p>
            <a:pPr algn="l" rtl="0"/>
            <a:r>
              <a:rPr lang="ru-RU"/>
              <a:t>Заголовок презентации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1" name="Дата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4" y="6309360"/>
            <a:ext cx="2151135" cy="457200"/>
          </a:xfrm>
        </p:spPr>
        <p:txBody>
          <a:bodyPr rtlCol="0"/>
          <a:lstStyle/>
          <a:p>
            <a:pPr algn="l" rtl="0"/>
            <a:r>
              <a:rPr lang="ru-RU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1 февраля 20XX</a:t>
            </a:r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Номер слайда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Рисунок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7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21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8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7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6001" y="1834006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1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Нижний колонтитул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7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Дата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2" name="Номер слайда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9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7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21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8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7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7" y="1828358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7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8" y="1834007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8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9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3" name="Нижний колонтитул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7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Дата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1" name="Номер слайда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9" y="537383"/>
            <a:ext cx="6172412" cy="103192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24" name="Рисунок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25" name="Рисунок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rtlCol="0"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8" y="6309360"/>
            <a:ext cx="327151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6" name="Дата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91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3" y="1138041"/>
            <a:ext cx="4862811" cy="2019488"/>
          </a:xfr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ЩЕЛКНИТЕ, ЧТОБЫ ДОБАВИТЬ ЗАГОЛОВОК</a:t>
            </a:r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5" y="4943"/>
            <a:ext cx="5333977" cy="3392053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4" y="3461004"/>
            <a:ext cx="5728215" cy="3396997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2" y="920166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48456"/>
            <a:ext cx="6833383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5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3" y="3928342"/>
            <a:ext cx="4162319" cy="228500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17" name="Нижний колонтитул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Дата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2" y="6309360"/>
            <a:ext cx="2736329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0" name="Номер слайда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4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10"/>
            <a:ext cx="820348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9" y="1475401"/>
            <a:ext cx="6623040" cy="791861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81" y="2502049"/>
            <a:ext cx="6623039" cy="3030599"/>
          </a:xfrm>
        </p:spPr>
        <p:txBody>
          <a:bodyPr rtlCol="0" anchor="t">
            <a:normAutofit/>
          </a:bodyPr>
          <a:lstStyle>
            <a:lvl1pPr>
              <a:defRPr sz="2000" b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9" y="1085433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44407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7"/>
            <a:ext cx="398241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7" name="Нижний колонтитул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9" y="6309360"/>
            <a:ext cx="662304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Дата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8" y="6309360"/>
            <a:ext cx="1885599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0" name="Номер слайда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6" y="673308"/>
            <a:ext cx="6457717" cy="158089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5" name="Рисунок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3461004"/>
            <a:ext cx="4613547" cy="3396996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34" name="Рисунок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613548" cy="3396994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9" y="2353586"/>
            <a:ext cx="6457717" cy="3767496"/>
          </a:xfrm>
        </p:spPr>
        <p:txBody>
          <a:bodyPr rtlCol="0" anchor="t">
            <a:normAutofit/>
          </a:bodyPr>
          <a:lstStyle>
            <a:lvl1pPr>
              <a:defRPr sz="1600" b="0" baseline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31" name="Нижний колонтитул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1" cy="457200"/>
          </a:xfrm>
        </p:spPr>
        <p:txBody>
          <a:bodyPr rtlCol="0"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30" name="Дата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4" y="6309360"/>
            <a:ext cx="3411973" cy="457200"/>
          </a:xfrm>
        </p:spPr>
        <p:txBody>
          <a:bodyPr rtlCol="0"/>
          <a:lstStyle>
            <a:lvl1pPr>
              <a:defRPr>
                <a:effectLst/>
              </a:defRPr>
            </a:lvl1pPr>
          </a:lstStyle>
          <a:p>
            <a:pPr rtl="0"/>
            <a:r>
              <a:rPr lang="ru-RU">
                <a:solidFill>
                  <a:schemeClr val="tx2"/>
                </a:solidFill>
              </a:rPr>
              <a:t>1 февраля 20XX</a:t>
            </a:r>
            <a:endParaRPr lang="ru-RU" dirty="0"/>
          </a:p>
        </p:txBody>
      </p:sp>
      <p:sp>
        <p:nvSpPr>
          <p:cNvPr id="32" name="Номер слайда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6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10"/>
            <a:ext cx="460348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5" y="1709532"/>
            <a:ext cx="3754671" cy="2528515"/>
          </a:xfrm>
        </p:spPr>
        <p:txBody>
          <a:bodyPr rtlCol="0" anchor="b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ru-RU" sz="3600" b="1" cap="none">
                <a:solidFill>
                  <a:schemeClr val="tx2"/>
                </a:solidFill>
              </a:rPr>
              <a:t>Заголовок слайда</a:t>
            </a:r>
          </a:p>
        </p:txBody>
      </p:sp>
      <p:sp>
        <p:nvSpPr>
          <p:cNvPr id="30" name="Подзаголовок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5" y="4238046"/>
            <a:ext cx="3806919" cy="1741404"/>
          </a:xfrm>
        </p:spPr>
        <p:txBody>
          <a:bodyPr rtlCol="0" anchor="t">
            <a:normAutofit/>
          </a:bodyPr>
          <a:lstStyle>
            <a:lvl1pPr>
              <a:defRPr sz="1600" b="0"/>
            </a:lvl1pPr>
          </a:lstStyle>
          <a:p>
            <a:pPr rtl="0"/>
            <a:r>
              <a:rPr lang="ru-RU" sz="2000">
                <a:solidFill>
                  <a:schemeClr val="tx2"/>
                </a:solidFill>
              </a:rPr>
              <a:t>Подзаголовок слайда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7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7"/>
            <a:ext cx="4603483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6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0" name="Рисунок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095509"/>
            <a:ext cx="7519932" cy="5016892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70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Нижний колонтитул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5732061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20" name="Дата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70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5732061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3" name="Дата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тат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4" y="1095510"/>
            <a:ext cx="4606535" cy="3936931"/>
          </a:xfrm>
          <a:solidFill>
            <a:schemeClr val="tx2"/>
          </a:solidFill>
        </p:spPr>
        <p:txBody>
          <a:bodyPr rIns="365760" rtlCol="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ЩЕЛКНИТЕ, ЧТОБЫ ИЗМЕНИТЬ СТИЛЬ ОБРАЗЦА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5" y="5032439"/>
            <a:ext cx="4606535" cy="1079962"/>
          </a:xfrm>
          <a:solidFill>
            <a:schemeClr val="tx2"/>
          </a:solidFill>
        </p:spPr>
        <p:txBody>
          <a:bodyPr rtlCol="0"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4" name="Нижний колонтитул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9" y="6309360"/>
            <a:ext cx="6007691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26" name="Дата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4" y="6309360"/>
            <a:ext cx="2151135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7" name="Номер слайда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70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3" name="Нижний колонтитул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34" name="Дата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35" name="Номер слайда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70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Дата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1" y="0"/>
            <a:ext cx="7473699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9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76671" y="705115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42919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69203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FAEF9944-A4F6-4C59-AEBD-678D6480B8EA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 userDrawn="1">
          <p15:clr>
            <a:srgbClr val="F26B43"/>
          </p15:clr>
        </p15:guide>
        <p15:guide id="2" orient="horz" pos="3960" userDrawn="1">
          <p15:clr>
            <a:srgbClr val="F26B43"/>
          </p15:clr>
        </p15:guide>
        <p15:guide id="3" orient="horz" pos="1536" userDrawn="1">
          <p15:clr>
            <a:srgbClr val="F26B43"/>
          </p15:clr>
        </p15:guide>
        <p15:guide id="4" orient="horz" pos="3840" userDrawn="1">
          <p15:clr>
            <a:srgbClr val="F26B43"/>
          </p15:clr>
        </p15:guide>
        <p15:guide id="5" pos="4416" userDrawn="1">
          <p15:clr>
            <a:srgbClr val="F26B43"/>
          </p15:clr>
        </p15:guide>
        <p15:guide id="6" pos="4800" userDrawn="1">
          <p15:clr>
            <a:srgbClr val="F26B43"/>
          </p15:clr>
        </p15:guide>
        <p15:guide id="7" orient="horz" pos="360" userDrawn="1">
          <p15:clr>
            <a:srgbClr val="F26B43"/>
          </p15:clr>
        </p15:guide>
        <p15:guide id="8" pos="7368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307" y="3751121"/>
            <a:ext cx="5403403" cy="2011504"/>
          </a:xfrm>
        </p:spPr>
        <p:txBody>
          <a:bodyPr vert="horz" lIns="109728" tIns="109728" rIns="109728" bIns="91440" rtlCol="0" anchor="t">
            <a:normAutofit fontScale="70000" lnSpcReduction="20000"/>
          </a:bodyPr>
          <a:lstStyle/>
          <a:p>
            <a:r>
              <a:rPr lang="ru-RU" dirty="0"/>
              <a:t>Докладчик: Лузинсан А.А., </a:t>
            </a:r>
            <a:br>
              <a:rPr lang="ru-RU" dirty="0"/>
            </a:br>
            <a:r>
              <a:rPr lang="ru-RU" dirty="0"/>
              <a:t>студент гр. 430-2, ТУСУР</a:t>
            </a:r>
          </a:p>
          <a:p>
            <a:pPr rtl="0"/>
            <a:r>
              <a:rPr lang="ru-RU" dirty="0"/>
              <a:t>Научный руководитель: Захарова А.А., </a:t>
            </a:r>
            <a:br>
              <a:rPr lang="ru-RU" dirty="0"/>
            </a:br>
            <a:r>
              <a:rPr lang="ru-RU" dirty="0"/>
              <a:t>профессор, д.т.н., доцент</a:t>
            </a:r>
          </a:p>
        </p:txBody>
      </p:sp>
      <p:pic>
        <p:nvPicPr>
          <p:cNvPr id="41" name="Рисунок 40" descr="Большая комната со стеклянными стенами&#10;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9936" y="-28575"/>
            <a:ext cx="5332064" cy="6858002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0CC2F0D-F675-4981-98F1-DC1F853D4695}"/>
              </a:ext>
            </a:extLst>
          </p:cNvPr>
          <p:cNvSpPr/>
          <p:nvPr/>
        </p:nvSpPr>
        <p:spPr>
          <a:xfrm>
            <a:off x="1228307" y="824593"/>
            <a:ext cx="8044614" cy="2595598"/>
          </a:xfrm>
          <a:prstGeom prst="rect">
            <a:avLst/>
          </a:prstGeom>
          <a:solidFill>
            <a:srgbClr val="595460"/>
          </a:solidFill>
          <a:ln>
            <a:noFill/>
          </a:ln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029686-87BE-4E75-8373-8D06DD44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rtl="0"/>
            <a:r>
              <a:rPr lang="ru-RU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6 апреля 2023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33138F-06C1-46B9-8F23-C4B5783F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758" y="958662"/>
            <a:ext cx="8044614" cy="2371725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 rtl="0"/>
            <a:r>
              <a:rPr lang="ru-RU" sz="3600" dirty="0"/>
              <a:t>Системный анализ процесса разработки корпоративного сайта в </a:t>
            </a:r>
            <a:r>
              <a:rPr lang="en-US" sz="3600" dirty="0"/>
              <a:t>Web-</a:t>
            </a:r>
            <a:r>
              <a:rPr lang="ru-RU" sz="3600" dirty="0"/>
              <a:t>студии</a:t>
            </a:r>
          </a:p>
        </p:txBody>
      </p:sp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Дерево причин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8" name="Изображение3">
            <a:extLst>
              <a:ext uri="{FF2B5EF4-FFF2-40B4-BE49-F238E27FC236}">
                <a16:creationId xmlns:a16="http://schemas.microsoft.com/office/drawing/2014/main" id="{EA0A44A4-9B2B-416B-8E20-26C375C96353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8515" y="1106048"/>
            <a:ext cx="11198270" cy="50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Дерево целей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6" name="Изображение8">
            <a:extLst>
              <a:ext uri="{FF2B5EF4-FFF2-40B4-BE49-F238E27FC236}">
                <a16:creationId xmlns:a16="http://schemas.microsoft.com/office/drawing/2014/main" id="{CBAC9F13-197D-4752-9C5B-0D67A2DB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04376"/>
            <a:ext cx="12182747" cy="50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0" y="180644"/>
            <a:ext cx="12057089" cy="935776"/>
          </a:xfrm>
        </p:spPr>
        <p:txBody>
          <a:bodyPr rtlCol="0">
            <a:noAutofit/>
          </a:bodyPr>
          <a:lstStyle/>
          <a:p>
            <a:pPr rtl="0"/>
            <a:r>
              <a:rPr lang="ru-RU" sz="2800" dirty="0"/>
              <a:t>Провести анализ доступных вендоров и оценить риски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D8FE1B0-9E5F-4C60-B1BF-E3D551ED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8997"/>
            <a:ext cx="5861154" cy="4557010"/>
          </a:xfrm>
        </p:spPr>
        <p:txBody>
          <a:bodyPr rtlCol="0">
            <a:noAutofit/>
          </a:bodyPr>
          <a:lstStyle/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создать список потенциальных вендоров исходя из предоставленной информации специализированных организаций и оценить риски, полагаясь на годовой оборот, прибыльность, клиентскую базу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позаимствовать вендора, полагаясь на выбор компании-конкурента и рассчитать риски исходя из взаимозаменяемости текущей технологической платформы на планируемую техническую архитектуру;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7483D8-EA65-4964-99D7-AF7C1B80C9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1" y="1339773"/>
            <a:ext cx="6095999" cy="4746234"/>
          </a:xfrm>
        </p:spPr>
        <p:txBody>
          <a:bodyPr rtlCol="0">
            <a:noAutofit/>
          </a:bodyPr>
          <a:lstStyle/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x3 - изучить список популярных изданий в сети Интернет и проанализировать найденных вендоров по географическим критериям: географический фокус, местоположение команды разработчиков, ближайший офис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x4 - обратиться к TRF-компании и проанализировать индустриальных фокус предоставленного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x5 - обратиться за услугами финансовых аналитиков в банки и инвестиционные компании, с целью предоставления информации о подходящих вендорах и провести функциональных анализ, позволяющий оценить наличие модулей, решающих функционально специфические запросы </a:t>
            </a:r>
            <a:r>
              <a:rPr lang="ru-RU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-студии.</a:t>
            </a:r>
          </a:p>
          <a:p>
            <a:pPr marL="0" indent="0" rtl="0">
              <a:buNone/>
            </a:pPr>
            <a:endParaRPr lang="ru-RU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/>
          <a:p>
            <a:pPr rtl="0"/>
            <a:r>
              <a:rPr lang="ru-RU" dirty="0"/>
              <a:t>Альтернативы</a:t>
            </a:r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7C52191A-A01A-4BD8-A7AB-CB4BB654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2" y="6309360"/>
            <a:ext cx="3411973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06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 descr="Небоскреб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" y="1095508"/>
            <a:ext cx="4606535" cy="3936931"/>
          </a:xfrm>
        </p:spPr>
        <p:txBody>
          <a:bodyPr rtlCol="0" anchor="b">
            <a:noAutofit/>
          </a:bodyPr>
          <a:lstStyle/>
          <a:p>
            <a:pPr rtl="0"/>
            <a:r>
              <a:rPr lang="ru-RU" sz="3000" dirty="0"/>
              <a:t>МЕТОД ГРУППОВОГО ПАРНОГО СРАВНЕНИЯ (СИСТЕМА ОЦЕНОК 1</a:t>
            </a:r>
            <a:r>
              <a:rPr lang="en-US" sz="3000" dirty="0"/>
              <a:t>/</a:t>
            </a:r>
            <a:r>
              <a:rPr lang="ru-RU" sz="3000" dirty="0"/>
              <a:t>0)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Метод оценки альтернатив</a:t>
            </a:r>
          </a:p>
        </p:txBody>
      </p:sp>
      <p:sp>
        <p:nvSpPr>
          <p:cNvPr id="22" name="Дата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153" y="898357"/>
            <a:ext cx="2669747" cy="1347537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1800" dirty="0"/>
              <a:t>Руководитель </a:t>
            </a:r>
            <a:r>
              <a:rPr lang="en-US" sz="1800" dirty="0"/>
              <a:t>web-</a:t>
            </a:r>
            <a:r>
              <a:rPr lang="ru-RU" sz="1800" dirty="0"/>
              <a:t>студии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3" y="6309360"/>
            <a:ext cx="5732061" cy="457200"/>
          </a:xfrm>
        </p:spPr>
        <p:txBody>
          <a:bodyPr rtlCol="0"/>
          <a:lstStyle/>
          <a:p>
            <a:pPr rtl="0"/>
            <a:r>
              <a:rPr lang="ru-RU" dirty="0"/>
              <a:t>М</a:t>
            </a:r>
            <a:r>
              <a:rPr lang="ru-RU" sz="1200" dirty="0"/>
              <a:t>етод группового парного сравнения </a:t>
            </a:r>
          </a:p>
          <a:p>
            <a:pPr rtl="0"/>
            <a:r>
              <a:rPr lang="ru-RU" sz="1200" dirty="0"/>
              <a:t>(система оценок 1</a:t>
            </a:r>
            <a:r>
              <a:rPr lang="en-US" sz="1200" dirty="0"/>
              <a:t>/</a:t>
            </a:r>
            <a:r>
              <a:rPr lang="ru-RU" sz="1200" dirty="0"/>
              <a:t>0)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14</a:t>
            </a:fld>
            <a:endParaRPr lang="ru-RU" dirty="0"/>
          </a:p>
        </p:txBody>
      </p:sp>
      <p:graphicFrame>
        <p:nvGraphicFramePr>
          <p:cNvPr id="8" name="Таблица 9">
            <a:extLst>
              <a:ext uri="{FF2B5EF4-FFF2-40B4-BE49-F238E27FC236}">
                <a16:creationId xmlns:a16="http://schemas.microsoft.com/office/drawing/2014/main" id="{25376B32-E53C-4C93-A211-B8B4B29C2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186578"/>
              </p:ext>
            </p:extLst>
          </p:nvPr>
        </p:nvGraphicFramePr>
        <p:xfrm>
          <a:off x="1298152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1549FE1A-48B3-4098-B13B-0DD0138C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92436"/>
              </p:ext>
            </p:extLst>
          </p:nvPr>
        </p:nvGraphicFramePr>
        <p:xfrm>
          <a:off x="5207353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8E64BA1A-B80A-44DD-A375-7C54EAE87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17952"/>
              </p:ext>
            </p:extLst>
          </p:nvPr>
        </p:nvGraphicFramePr>
        <p:xfrm>
          <a:off x="9116554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3ACFAF49-E02F-4387-B5C1-EB76016E81DA}"/>
              </a:ext>
            </a:extLst>
          </p:cNvPr>
          <p:cNvSpPr txBox="1">
            <a:spLocks/>
          </p:cNvSpPr>
          <p:nvPr/>
        </p:nvSpPr>
        <p:spPr>
          <a:xfrm>
            <a:off x="5207354" y="898357"/>
            <a:ext cx="2669748" cy="134753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Технический директор</a:t>
            </a: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C6213B4E-525E-4C23-AF6C-F1FAC566C6F4}"/>
              </a:ext>
            </a:extLst>
          </p:cNvPr>
          <p:cNvSpPr txBox="1">
            <a:spLocks/>
          </p:cNvSpPr>
          <p:nvPr/>
        </p:nvSpPr>
        <p:spPr>
          <a:xfrm>
            <a:off x="9116554" y="898357"/>
            <a:ext cx="2669747" cy="134753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Менеджер по продажам</a:t>
            </a:r>
          </a:p>
        </p:txBody>
      </p:sp>
    </p:spTree>
    <p:extLst>
      <p:ext uri="{BB962C8B-B14F-4D97-AF65-F5344CB8AC3E}">
        <p14:creationId xmlns:p14="http://schemas.microsoft.com/office/powerpoint/2010/main" val="334502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3" y="1044054"/>
            <a:ext cx="10415995" cy="103036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Обобщённая матрица парных сравнений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3" y="6309360"/>
            <a:ext cx="5732061" cy="457200"/>
          </a:xfrm>
        </p:spPr>
        <p:txBody>
          <a:bodyPr rtlCol="0"/>
          <a:lstStyle/>
          <a:p>
            <a:pPr rtl="0"/>
            <a:r>
              <a:rPr lang="ru-RU" dirty="0"/>
              <a:t>М</a:t>
            </a:r>
            <a:r>
              <a:rPr lang="ru-RU" sz="1200" dirty="0"/>
              <a:t>етод группового парного сравнения </a:t>
            </a:r>
          </a:p>
          <a:p>
            <a:pPr rtl="0"/>
            <a:r>
              <a:rPr lang="ru-RU" sz="1200" dirty="0"/>
              <a:t>(система оценок 1</a:t>
            </a:r>
            <a:r>
              <a:rPr lang="en-US" sz="1200" dirty="0"/>
              <a:t>/</a:t>
            </a:r>
            <a:r>
              <a:rPr lang="ru-RU" sz="1200" dirty="0"/>
              <a:t>0)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15</a:t>
            </a:fld>
            <a:endParaRPr lang="ru-RU" dirty="0"/>
          </a:p>
        </p:txBody>
      </p:sp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1549FE1A-48B3-4098-B13B-0DD0138C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64096"/>
              </p:ext>
            </p:extLst>
          </p:nvPr>
        </p:nvGraphicFramePr>
        <p:xfrm>
          <a:off x="2264671" y="2763338"/>
          <a:ext cx="8555111" cy="2857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360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31299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39011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395949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385010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01053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  <a:gridCol w="2951747">
                  <a:extLst>
                    <a:ext uri="{9D8B030D-6E8A-4147-A177-3AD203B41FA5}">
                      <a16:colId xmlns:a16="http://schemas.microsoft.com/office/drawing/2014/main" val="445217389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2302413740"/>
                    </a:ext>
                  </a:extLst>
                </a:gridCol>
              </a:tblGrid>
              <a:tr h="67904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 элементов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Ранг альтернативы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15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D5E41E0-4617-456C-928D-364D0C0887D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6000"/>
                    </a14:imgEffect>
                    <a14:imgEffect>
                      <a14:brightnessContrast bright="-5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" y="1095508"/>
            <a:ext cx="4606535" cy="3936931"/>
          </a:xfrm>
        </p:spPr>
        <p:txBody>
          <a:bodyPr rtlCol="0" anchor="b">
            <a:noAutofit/>
          </a:bodyPr>
          <a:lstStyle/>
          <a:p>
            <a:pPr rtl="0"/>
            <a:r>
              <a:rPr lang="ru-RU" sz="3000" dirty="0"/>
              <a:t>РЕАЛИЗАЦИЯ МЕТОДА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ru-RU" dirty="0"/>
              <a:t>М</a:t>
            </a:r>
            <a:r>
              <a:rPr lang="ru-RU" sz="1800" dirty="0"/>
              <a:t>етод группового парного сравнения </a:t>
            </a:r>
            <a:br>
              <a:rPr lang="ru-RU" sz="1800" dirty="0"/>
            </a:br>
            <a:r>
              <a:rPr lang="ru-RU" sz="1800" dirty="0"/>
              <a:t>(система оценок 1</a:t>
            </a:r>
            <a:r>
              <a:rPr lang="en-US" sz="1800" dirty="0"/>
              <a:t>/</a:t>
            </a:r>
            <a:r>
              <a:rPr lang="ru-RU" sz="1800" dirty="0"/>
              <a:t>0)</a:t>
            </a:r>
            <a:endParaRPr lang="ru-RU" dirty="0"/>
          </a:p>
        </p:txBody>
      </p:sp>
      <p:sp>
        <p:nvSpPr>
          <p:cNvPr id="22" name="Дата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9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 rtlCol="0">
            <a:noAutofit/>
          </a:bodyPr>
          <a:lstStyle/>
          <a:p>
            <a:pPr rtl="0"/>
            <a:r>
              <a:rPr lang="ru-RU" dirty="0"/>
              <a:t>Альтернативное ПО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DA519990-3C01-4761-BF8E-8A8BC2C56B3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7521" y="1454478"/>
            <a:ext cx="4754880" cy="818574"/>
          </a:xfrm>
        </p:spPr>
        <p:txBody>
          <a:bodyPr rtlCol="0"/>
          <a:lstStyle/>
          <a:p>
            <a:pPr rtl="0"/>
            <a:r>
              <a:rPr lang="ru-RU" dirty="0"/>
              <a:t>ПР-1 в среде </a:t>
            </a:r>
            <a:r>
              <a:rPr lang="en-US" dirty="0"/>
              <a:t>Free-Pascal</a:t>
            </a:r>
            <a:endParaRPr lang="ru-RU" dirty="0"/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98A93BCF-7682-4066-8958-65ED5DD224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373622" y="1337276"/>
            <a:ext cx="6637424" cy="935776"/>
          </a:xfrm>
        </p:spPr>
        <p:txBody>
          <a:bodyPr rtlCol="0"/>
          <a:lstStyle/>
          <a:p>
            <a:pPr rtl="0"/>
            <a:r>
              <a:rPr lang="ru-RU" dirty="0"/>
              <a:t>Метод парных сравнений платформы «Система </a:t>
            </a:r>
            <a:r>
              <a:rPr lang="en-US" dirty="0"/>
              <a:t>HT-LINE</a:t>
            </a:r>
            <a:r>
              <a:rPr lang="ru-RU" dirty="0"/>
              <a:t>»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2" y="6309360"/>
            <a:ext cx="3411973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106D93-34EF-484F-9D6D-8AD305A8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2273052"/>
            <a:ext cx="4754880" cy="353763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2A865C6-E781-4234-90F6-BD7E54AB1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2" y="2273052"/>
            <a:ext cx="6688870" cy="35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4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F6180-35AF-4DFC-951C-F2A1B752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36AE71-4885-4F17-853D-10861595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6191F8-429C-4161-A394-0A204735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53FFFC-D9D4-4050-B11D-8E7E8C18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/>
              <a:t>18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30B52C8-B8A0-429D-BBDC-FED42926947D}"/>
              </a:ext>
            </a:extLst>
          </p:cNvPr>
          <p:cNvSpPr/>
          <p:nvPr/>
        </p:nvSpPr>
        <p:spPr>
          <a:xfrm>
            <a:off x="1212855" y="251560"/>
            <a:ext cx="23081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3.10.7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2F24EE-98D1-44AC-BD39-42A6773F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3" y="843605"/>
            <a:ext cx="3989833" cy="199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F62390-4C00-4D33-8AC6-1AE1FFE19BE7}"/>
              </a:ext>
            </a:extLst>
          </p:cNvPr>
          <p:cNvSpPr/>
          <p:nvPr/>
        </p:nvSpPr>
        <p:spPr>
          <a:xfrm>
            <a:off x="5008074" y="227961"/>
            <a:ext cx="21758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DearPyToGUI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4391326-C9C9-498C-A17B-EB6348038F46}"/>
              </a:ext>
            </a:extLst>
          </p:cNvPr>
          <p:cNvSpPr/>
          <p:nvPr/>
        </p:nvSpPr>
        <p:spPr>
          <a:xfrm>
            <a:off x="9045616" y="230615"/>
            <a:ext cx="26107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auto_py_to_exe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325945C-4773-4D41-840C-75E7F8C65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54" y="1737487"/>
            <a:ext cx="4602492" cy="236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B7B7C83-2B3B-47C0-99D6-DE351306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052" y="730625"/>
            <a:ext cx="2293896" cy="8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5EC044-E412-4C6B-9712-AB9A6625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0312" y1="43333" x2="23125" y2="54028"/>
                        <a14:foregroundMark x1="15467" y1="45063" x2="13984" y2="46806"/>
                        <a14:foregroundMark x1="23438" y1="35694" x2="18016" y2="42067"/>
                        <a14:foregroundMark x1="20000" y1="44861" x2="20859" y2="61667"/>
                        <a14:foregroundMark x1="32578" y1="40694" x2="33125" y2="41806"/>
                        <a14:foregroundMark x1="27109" y1="65139" x2="27734" y2="66250"/>
                        <a14:foregroundMark x1="27422" y1="35694" x2="27422" y2="26944"/>
                        <a14:foregroundMark x1="20000" y1="86111" x2="20000" y2="86111"/>
                        <a14:foregroundMark x1="26328" y1="85000" x2="26250" y2="84583"/>
                        <a14:foregroundMark x1="16797" y1="88472" x2="16797" y2="88472"/>
                        <a14:foregroundMark x1="74922" y1="36667" x2="74922" y2="37361"/>
                        <a14:foregroundMark x1="76953" y1="30000" x2="77109" y2="30000"/>
                        <a14:foregroundMark x1="77109" y1="84583" x2="77109" y2="84583"/>
                        <a14:foregroundMark x1="72813" y1="84861" x2="72813" y2="84861"/>
                        <a14:foregroundMark x1="70469" y1="87917" x2="70469" y2="87917"/>
                        <a14:foregroundMark x1="81328" y1="86667" x2="81328" y2="86667"/>
                        <a14:foregroundMark x1="16797" y1="87778" x2="16797" y2="87778"/>
                        <a14:foregroundMark x1="28047" y1="79861" x2="28047" y2="79861"/>
                        <a14:foregroundMark x1="28281" y1="79722" x2="28281" y2="79722"/>
                        <a14:foregroundMark x1="23359" y1="21944" x2="23672" y2="22222"/>
                        <a14:foregroundMark x1="53672" y1="47917" x2="54922" y2="47222"/>
                        <a14:foregroundMark x1="89609" y1="35556" x2="89766" y2="34167"/>
                        <a14:backgroundMark x1="47188" y1="5139" x2="52344" y2="5139"/>
                        <a14:backgroundMark x1="16797" y1="44444" x2="16797" y2="44444"/>
                        <a14:backgroundMark x1="16406" y1="44722" x2="16797" y2="43611"/>
                        <a14:backgroundMark x1="17188" y1="43333" x2="16875" y2="43889"/>
                        <a14:backgroundMark x1="17500" y1="43333" x2="16641" y2="43611"/>
                        <a14:backgroundMark x1="17734" y1="43056" x2="17891" y2="42639"/>
                        <a14:backgroundMark x1="16563" y1="43889" x2="15937" y2="45556"/>
                        <a14:backgroundMark x1="16719" y1="44444" x2="17969" y2="42778"/>
                        <a14:backgroundMark x1="27344" y1="63750" x2="27344" y2="64167"/>
                        <a14:backgroundMark x1="20938" y1="82500" x2="20938" y2="82500"/>
                        <a14:backgroundMark x1="27109" y1="64583" x2="27187" y2="64722"/>
                        <a14:backgroundMark x1="26953" y1="64028" x2="27109" y2="64722"/>
                        <a14:backgroundMark x1="27109" y1="63889" x2="27500" y2="64306"/>
                        <a14:backgroundMark x1="26953" y1="64167" x2="27422" y2="64167"/>
                        <a14:backgroundMark x1="27578" y1="63194" x2="27344" y2="63611"/>
                        <a14:backgroundMark x1="27266" y1="63750" x2="27266" y2="63750"/>
                        <a14:backgroundMark x1="27344" y1="64583" x2="27344" y2="64583"/>
                        <a14:backgroundMark x1="27344" y1="64306" x2="27266" y2="64306"/>
                        <a14:backgroundMark x1="27266" y1="64444" x2="27266" y2="64583"/>
                        <a14:backgroundMark x1="27266" y1="64444" x2="27266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748" y="843605"/>
            <a:ext cx="3546519" cy="199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52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7F75F49-C034-480C-BF42-A457B92F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Стартовое представление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E43692-0C8D-4CD7-B6E4-87299B49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4C1E5CE-E700-4051-9A1B-74392F9F7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284A8D-A9ED-4EB8-B282-A34AB39E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19</a:t>
            </a:fld>
            <a:endParaRPr lang="ru-RU" dirty="0"/>
          </a:p>
        </p:txBody>
      </p:sp>
      <p:pic>
        <p:nvPicPr>
          <p:cNvPr id="7" name="Изображение16">
            <a:extLst>
              <a:ext uri="{FF2B5EF4-FFF2-40B4-BE49-F238E27FC236}">
                <a16:creationId xmlns:a16="http://schemas.microsoft.com/office/drawing/2014/main" id="{EE2F140E-AD36-4931-87CA-5DACDF119884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15196" y="0"/>
            <a:ext cx="8757604" cy="47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7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 descr="Цифровая панель мониторинга финансов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4348" y="1085433"/>
            <a:ext cx="3997652" cy="5037857"/>
          </a:xfrm>
        </p:spPr>
      </p:pic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Актуальность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7C3CCC-C11C-4FBF-9BA7-F05D9E106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4" b="20902"/>
          <a:stretch/>
        </p:blipFill>
        <p:spPr bwMode="auto">
          <a:xfrm>
            <a:off x="977144" y="1574156"/>
            <a:ext cx="6117217" cy="389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6F8E82-0FFF-42F0-9DDB-321874140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37"/>
          <a:stretch/>
        </p:blipFill>
        <p:spPr bwMode="auto">
          <a:xfrm>
            <a:off x="977143" y="5359343"/>
            <a:ext cx="6117217" cy="55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20</a:t>
            </a:fld>
            <a:endParaRPr lang="ru-RU" dirty="0"/>
          </a:p>
        </p:txBody>
      </p:sp>
      <p:pic>
        <p:nvPicPr>
          <p:cNvPr id="7" name="Изображение10">
            <a:extLst>
              <a:ext uri="{FF2B5EF4-FFF2-40B4-BE49-F238E27FC236}">
                <a16:creationId xmlns:a16="http://schemas.microsoft.com/office/drawing/2014/main" id="{A9030569-3220-4000-8E42-24070048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8779" y="0"/>
            <a:ext cx="11133221" cy="47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21</a:t>
            </a:fld>
            <a:endParaRPr lang="ru-RU" dirty="0"/>
          </a:p>
        </p:txBody>
      </p:sp>
      <p:pic>
        <p:nvPicPr>
          <p:cNvPr id="8" name="Изображение11">
            <a:extLst>
              <a:ext uri="{FF2B5EF4-FFF2-40B4-BE49-F238E27FC236}">
                <a16:creationId xmlns:a16="http://schemas.microsoft.com/office/drawing/2014/main" id="{D51328D4-2D7F-4AEB-BB60-B2A61C8F6B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9339" y="0"/>
            <a:ext cx="11122661" cy="47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2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22</a:t>
            </a:fld>
            <a:endParaRPr lang="ru-RU" dirty="0"/>
          </a:p>
        </p:txBody>
      </p:sp>
      <p:pic>
        <p:nvPicPr>
          <p:cNvPr id="8" name="Изображение12">
            <a:extLst>
              <a:ext uri="{FF2B5EF4-FFF2-40B4-BE49-F238E27FC236}">
                <a16:creationId xmlns:a16="http://schemas.microsoft.com/office/drawing/2014/main" id="{88B25156-EE5F-4945-96B6-5F6CEC92CE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1505" y="0"/>
            <a:ext cx="11140167" cy="47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3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Результаты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23</a:t>
            </a:fld>
            <a:endParaRPr lang="ru-RU" dirty="0"/>
          </a:p>
        </p:txBody>
      </p:sp>
      <p:pic>
        <p:nvPicPr>
          <p:cNvPr id="7" name="Изображение13">
            <a:extLst>
              <a:ext uri="{FF2B5EF4-FFF2-40B4-BE49-F238E27FC236}">
                <a16:creationId xmlns:a16="http://schemas.microsoft.com/office/drawing/2014/main" id="{5C52F4CB-4C2E-4C63-A025-57AB34D238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8520" y="0"/>
            <a:ext cx="11131585" cy="47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32E72E-EE1D-4070-9238-57A81C8D9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35" y="0"/>
            <a:ext cx="587986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6DE9D-564A-415A-8B0B-67F95E36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623" y="842964"/>
            <a:ext cx="5259512" cy="2586036"/>
          </a:xfrm>
        </p:spPr>
        <p:txBody>
          <a:bodyPr/>
          <a:lstStyle/>
          <a:p>
            <a:pPr algn="ctr"/>
            <a:r>
              <a:rPr lang="ru-RU" sz="2400" b="1" i="0" dirty="0">
                <a:solidFill>
                  <a:srgbClr val="C9D1D9"/>
                </a:solidFill>
                <a:effectLst/>
                <a:latin typeface="-apple-system"/>
              </a:rPr>
              <a:t>Автоматизированная Система Принятия решения с помощью метода групповых парный сравнений </a:t>
            </a:r>
            <a:br>
              <a:rPr lang="ru-RU" sz="2400" b="1" i="0" dirty="0">
                <a:solidFill>
                  <a:srgbClr val="C9D1D9"/>
                </a:solidFill>
                <a:effectLst/>
                <a:latin typeface="-apple-system"/>
              </a:rPr>
            </a:br>
            <a:r>
              <a:rPr lang="ru-RU" sz="2400" b="1" i="0" dirty="0">
                <a:solidFill>
                  <a:srgbClr val="C9D1D9"/>
                </a:solidFill>
                <a:effectLst/>
                <a:latin typeface="-apple-system"/>
              </a:rPr>
              <a:t>(система оценок 1/0)</a:t>
            </a:r>
            <a:endParaRPr lang="ru-RU" sz="2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76AAC8-913C-46FF-8252-FD49E9D41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623" y="3429000"/>
            <a:ext cx="5579088" cy="2697476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Ограничения: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[1,8] - кол-во экспертов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[1,10] - кол-во альтернатив</a:t>
            </a:r>
          </a:p>
          <a:p>
            <a:pPr algn="l">
              <a:lnSpc>
                <a:spcPct val="100000"/>
              </a:lnSpc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Используемые библиотеки, язык: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GUI -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dearpygui</a:t>
            </a:r>
            <a:endParaRPr 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ЯП - </a:t>
            </a: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Python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Средство компиляции в </a:t>
            </a: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exe - 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auto_py_to_exe</a:t>
            </a:r>
            <a:endParaRPr 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вспом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о</a:t>
            </a: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гательный модуль -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numpy</a:t>
            </a:r>
            <a:endParaRPr lang="ru-RU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95EE89-601F-4CFF-BB52-0114977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5310" y="6309360"/>
            <a:ext cx="2151135" cy="457200"/>
          </a:xfrm>
        </p:spPr>
        <p:txBody>
          <a:bodyPr/>
          <a:lstStyle/>
          <a:p>
            <a:pPr algn="l" rtl="0"/>
            <a:r>
              <a:rPr lang="ru-RU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6 апреля 2023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4323D-4953-438A-A019-ADF9DDAD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rtl="0"/>
              <a:t>24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41F170-315F-4703-9656-A443211D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9879" y="6126480"/>
            <a:ext cx="4564375" cy="457200"/>
          </a:xfrm>
        </p:spPr>
        <p:txBody>
          <a:bodyPr/>
          <a:lstStyle/>
          <a:p>
            <a:pPr algn="l" rtl="0"/>
            <a:r>
              <a:rPr lang="en-US" dirty="0">
                <a:solidFill>
                  <a:schemeClr val="bg1"/>
                </a:solidFill>
              </a:rPr>
              <a:t>github.com/Luzinsan/expert_system/releases/tag/First(Last)_course_work_TSiSA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5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F18A0-0D9A-4D40-A800-8F6FF1A8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F60CBA0-BD07-46CE-9372-C6D88C8AA2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5E25F94-8C7B-4675-BBD5-B81D3F3FB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50" y="3586163"/>
            <a:ext cx="5031582" cy="28717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Рассмотрена предметная область;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Выявлены проблемы;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Предложен комплекс методов и моделей для этапов анализа, оценки и выбора альтернатив решения проблемной ситуации;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Реализовано универсальное программное обеспечение;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07046F1-C6F4-4CA6-B951-35D9FFBB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CE69AA3-7A3C-4879-8DDC-4C88C47E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/>
              <a:t>25</a:t>
            </a:fld>
            <a:endParaRPr lang="ru-RU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7D40284C-1009-4BEB-8C3A-56AC6BE96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093"/>
          <a:stretch/>
        </p:blipFill>
        <p:spPr bwMode="auto">
          <a:xfrm>
            <a:off x="-2716" y="3461005"/>
            <a:ext cx="6858025" cy="33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618B1E86-EE98-4B66-B512-EEFD5551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29" b="5929"/>
          <a:stretch>
            <a:fillRect/>
          </a:stretch>
        </p:blipFill>
        <p:spPr bwMode="auto">
          <a:xfrm>
            <a:off x="6858000" y="4763"/>
            <a:ext cx="5334000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3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 rtlCol="0"/>
          <a:lstStyle/>
          <a:p>
            <a:pPr rtl="0"/>
            <a:r>
              <a:rPr lang="ru-RU"/>
              <a:t>СПАСИБО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755816F-F516-477A-8EF2-D8CA2026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64" y="3928342"/>
            <a:ext cx="4162319" cy="22850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Лузинсан А.А.</a:t>
            </a:r>
          </a:p>
          <a:p>
            <a:pPr rtl="0"/>
            <a:r>
              <a:rPr lang="en-US" dirty="0"/>
              <a:t>luzinsan@mail.ru</a:t>
            </a:r>
            <a:endParaRPr lang="ru-RU" dirty="0"/>
          </a:p>
        </p:txBody>
      </p:sp>
      <p:sp>
        <p:nvSpPr>
          <p:cNvPr id="33" name="Дата 32">
            <a:extLst>
              <a:ext uri="{FF2B5EF4-FFF2-40B4-BE49-F238E27FC236}">
                <a16:creationId xmlns:a16="http://schemas.microsoft.com/office/drawing/2014/main" id="{0D675628-85B5-4093-90F8-769A1F34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2" y="6309360"/>
            <a:ext cx="2736329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35" name="Номер слайда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26</a:t>
            </a:fld>
            <a:endParaRPr lang="ru-RU" dirty="0"/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F61EC1BD-C2E5-434D-B331-4312B7272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093"/>
          <a:stretch/>
        </p:blipFill>
        <p:spPr bwMode="auto">
          <a:xfrm>
            <a:off x="0" y="3461005"/>
            <a:ext cx="6858025" cy="33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7379F76-A07D-4478-AE13-DF52E8BE1E9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29" b="5929"/>
          <a:stretch>
            <a:fillRect/>
          </a:stretch>
        </p:blipFill>
        <p:spPr bwMode="auto">
          <a:xfrm>
            <a:off x="6858000" y="4763"/>
            <a:ext cx="5334000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09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CC901-5DC1-4AB3-B488-40C5FEC8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 работы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9A8101-EDFB-4BA2-83FC-E896EA9BB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9163DD-E207-45C0-B9E9-C3FE945B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/>
              <a:t>3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4C5C2DB-60FA-4289-8D0B-4E6298BE1804}"/>
              </a:ext>
            </a:extLst>
          </p:cNvPr>
          <p:cNvSpPr txBox="1">
            <a:spLocks/>
          </p:cNvSpPr>
          <p:nvPr/>
        </p:nvSpPr>
        <p:spPr>
          <a:xfrm>
            <a:off x="1138989" y="3593432"/>
            <a:ext cx="10628287" cy="31731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Разработать модели чёрного ящика, состава и структуры процесса разработки сайта;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Выявить причины и факторы возникновения проблемы превышения бюджета;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Определить цели для устранения выявленных причин и рассчитать наиболее приоритетную;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Предложить альтернативы достижения цели;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Выбрать метод оценки альтернатив для достижения цели;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Разработать программный продукт, реализующий выбранный метод.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348FFB3-FE0F-4782-B840-BFFDA2DF5934}"/>
              </a:ext>
            </a:extLst>
          </p:cNvPr>
          <p:cNvSpPr txBox="1">
            <a:spLocks/>
          </p:cNvSpPr>
          <p:nvPr/>
        </p:nvSpPr>
        <p:spPr>
          <a:xfrm>
            <a:off x="1138988" y="2566737"/>
            <a:ext cx="10764253" cy="8784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Цель</a:t>
            </a:r>
            <a:r>
              <a:rPr lang="ru-RU" sz="2400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разработать комплекс методов и ПО для выработки эффективных решений в проблемных ситуациях </a:t>
            </a:r>
            <a:r>
              <a:rPr lang="en-US" sz="2400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web-</a:t>
            </a:r>
            <a:r>
              <a:rPr lang="ru-RU" sz="2400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студии. </a:t>
            </a:r>
          </a:p>
        </p:txBody>
      </p:sp>
    </p:spTree>
    <p:extLst>
      <p:ext uri="{BB962C8B-B14F-4D97-AF65-F5344CB8AC3E}">
        <p14:creationId xmlns:p14="http://schemas.microsoft.com/office/powerpoint/2010/main" val="411455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Чёрный ящик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6" name="Изображение2">
            <a:extLst>
              <a:ext uri="{FF2B5EF4-FFF2-40B4-BE49-F238E27FC236}">
                <a16:creationId xmlns:a16="http://schemas.microsoft.com/office/drawing/2014/main" id="{14FB85BC-08C5-4D15-8A2E-F5543F94AC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8165651" cy="6108454"/>
          </a:xfrm>
          <a:prstGeom prst="rect">
            <a:avLst/>
          </a:prstGeom>
        </p:spPr>
      </p:pic>
      <p:sp>
        <p:nvSpPr>
          <p:cNvPr id="7" name="Объект 8">
            <a:extLst>
              <a:ext uri="{FF2B5EF4-FFF2-40B4-BE49-F238E27FC236}">
                <a16:creationId xmlns:a16="http://schemas.microsoft.com/office/drawing/2014/main" id="{39387F45-FCA7-4D94-ABFD-C31FB35D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762" y="1063256"/>
            <a:ext cx="3909237" cy="5045198"/>
          </a:xfrm>
        </p:spPr>
        <p:txBody>
          <a:bodyPr rtlCol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Макросреда: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Мин.фин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ЦБ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Интернет-аудитория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НИИ</a:t>
            </a:r>
          </a:p>
          <a:p>
            <a:pPr>
              <a:lnSpc>
                <a:spcPct val="100000"/>
              </a:lnSpc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Микросреда: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Заказчик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студии конкуренты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Вендоры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Рынок труда и </a:t>
            </a:r>
            <a:r>
              <a:rPr lang="en-US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outsource</a:t>
            </a:r>
            <a:endParaRPr lang="ru-RU" sz="1800" spc="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Федеральная налоговая служба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Федеральная служб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 по тарифам</a:t>
            </a:r>
          </a:p>
        </p:txBody>
      </p:sp>
    </p:spTree>
    <p:extLst>
      <p:ext uri="{BB962C8B-B14F-4D97-AF65-F5344CB8AC3E}">
        <p14:creationId xmlns:p14="http://schemas.microsoft.com/office/powerpoint/2010/main" val="201318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1">
            <a:extLst>
              <a:ext uri="{FF2B5EF4-FFF2-40B4-BE49-F238E27FC236}">
                <a16:creationId xmlns:a16="http://schemas.microsoft.com/office/drawing/2014/main" id="{C09B61AF-93D4-4E86-93A6-0644DC74352B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519" y="385011"/>
            <a:ext cx="5567634" cy="5924349"/>
          </a:xfrm>
        </p:spPr>
        <p:txBody>
          <a:bodyPr rtlCol="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«Анализ» - изучение организационной структуры компании, их миссии, стратегий и предпочтений; задач; составление ТЗ и сметы проекта, изучение аудитории, проектирование архитектуры сайта.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«Разработка»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формирование дизайна в соответствие с фирменным стилем компании, подготовк</a:t>
            </a:r>
            <a:r>
              <a:rPr lang="ru-RU" sz="2000" spc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семантического ядра для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SEO 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контента, адаптивная вёрстку и непосредственно программирование.</a:t>
            </a:r>
            <a:endParaRPr lang="ru-RU" sz="2000" spc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«Сопровождение»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интеграци</a:t>
            </a:r>
            <a:r>
              <a:rPr lang="ru-RU" sz="2000" spc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сайта с внешними системами, внесение информации на страницы сайта, тестирование и окончательная публикация сайта на выбранном хостинге, а также дополнительные услуги по желанию заказчика.</a:t>
            </a:r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9106" y="6309360"/>
            <a:ext cx="1914134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D3FE66FD-2026-4582-A911-F6DABAE0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9432" y="6400800"/>
            <a:ext cx="183140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5379395"/>
            <a:ext cx="10013709" cy="680937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Модель структуры (уровень 2)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84EA5E-4B7E-44B5-AEE0-A2EA76CC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43" y="212802"/>
            <a:ext cx="11122818" cy="51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CC4CE33-22E3-4D6B-9A71-2A89D19E2A35}"/>
              </a:ext>
            </a:extLst>
          </p:cNvPr>
          <p:cNvCxnSpPr>
            <a:cxnSpLocks/>
          </p:cNvCxnSpPr>
          <p:nvPr/>
        </p:nvCxnSpPr>
        <p:spPr>
          <a:xfrm flipH="1">
            <a:off x="11139049" y="0"/>
            <a:ext cx="1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45" y="5234341"/>
            <a:ext cx="11102853" cy="825991"/>
          </a:xfrm>
        </p:spPr>
        <p:txBody>
          <a:bodyPr rtlCol="0">
            <a:noAutofit/>
          </a:bodyPr>
          <a:lstStyle/>
          <a:p>
            <a:pPr rtl="0"/>
            <a:r>
              <a:rPr lang="ru-RU" sz="2400" dirty="0"/>
              <a:t>Диаграмма взаимосвязей подсистемы (Анализ)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8" name="Изображение4">
            <a:extLst>
              <a:ext uri="{FF2B5EF4-FFF2-40B4-BE49-F238E27FC236}">
                <a16:creationId xmlns:a16="http://schemas.microsoft.com/office/drawing/2014/main" id="{91D94538-B18F-48D5-9E51-92CE0E62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2950" y="0"/>
            <a:ext cx="10049905" cy="52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10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2520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8</a:t>
            </a:fld>
            <a:endParaRPr lang="ru-RU" dirty="0"/>
          </a:p>
        </p:txBody>
      </p:sp>
      <p:pic>
        <p:nvPicPr>
          <p:cNvPr id="8" name="Изображение5">
            <a:extLst>
              <a:ext uri="{FF2B5EF4-FFF2-40B4-BE49-F238E27FC236}">
                <a16:creationId xmlns:a16="http://schemas.microsoft.com/office/drawing/2014/main" id="{947B5628-A653-4AAE-8D11-8BC25BBD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4197" y="0"/>
            <a:ext cx="7678323" cy="472259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67E8808-DCE0-4BBC-B8B6-0F5426C97891}"/>
              </a:ext>
            </a:extLst>
          </p:cNvPr>
          <p:cNvCxnSpPr>
            <a:cxnSpLocks/>
          </p:cNvCxnSpPr>
          <p:nvPr/>
        </p:nvCxnSpPr>
        <p:spPr>
          <a:xfrm>
            <a:off x="8732520" y="0"/>
            <a:ext cx="0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B46136FD-8AA4-4851-A46E-BBF86B54AE2B}"/>
              </a:ext>
            </a:extLst>
          </p:cNvPr>
          <p:cNvSpPr txBox="1">
            <a:spLocks/>
          </p:cNvSpPr>
          <p:nvPr/>
        </p:nvSpPr>
        <p:spPr>
          <a:xfrm>
            <a:off x="1054197" y="4722595"/>
            <a:ext cx="11054079" cy="1353085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Диаграмма взаимосвязей подсистемы (Реализация)</a:t>
            </a:r>
          </a:p>
        </p:txBody>
      </p:sp>
    </p:spTree>
    <p:extLst>
      <p:ext uri="{BB962C8B-B14F-4D97-AF65-F5344CB8AC3E}">
        <p14:creationId xmlns:p14="http://schemas.microsoft.com/office/powerpoint/2010/main" val="3373019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8152E4-BDA3-4684-8522-4A627C4B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0"/>
            <a:ext cx="10099040" cy="503103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3CE0927-17AD-444A-92C7-EF68740DFC01}"/>
              </a:ext>
            </a:extLst>
          </p:cNvPr>
          <p:cNvCxnSpPr>
            <a:cxnSpLocks/>
          </p:cNvCxnSpPr>
          <p:nvPr/>
        </p:nvCxnSpPr>
        <p:spPr>
          <a:xfrm>
            <a:off x="11181080" y="0"/>
            <a:ext cx="0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E0FA4950-12EF-45AF-BE41-DF4233C49106}"/>
              </a:ext>
            </a:extLst>
          </p:cNvPr>
          <p:cNvSpPr txBox="1">
            <a:spLocks/>
          </p:cNvSpPr>
          <p:nvPr/>
        </p:nvSpPr>
        <p:spPr>
          <a:xfrm>
            <a:off x="1033593" y="5384800"/>
            <a:ext cx="11054079" cy="680720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Диаграмма взаимосвязей подсистемы (Сопровождение)</a:t>
            </a:r>
          </a:p>
        </p:txBody>
      </p:sp>
    </p:spTree>
    <p:extLst>
      <p:ext uri="{BB962C8B-B14F-4D97-AF65-F5344CB8AC3E}">
        <p14:creationId xmlns:p14="http://schemas.microsoft.com/office/powerpoint/2010/main" val="1581649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628.tgt.Office_50301648_TF56000440_Win32_OJ112196103.potx" id="{2CAD1127-FFA6-4DA3-8FC7-59947F152CB9}" vid="{1F4B8534-2AE0-4DA0-8399-80F86C195FE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F9B764-6365-43A2-B92A-B9C4DD6E9B23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230e9df3-be65-4c73-a93b-d1236ebd677e"/>
    <ds:schemaRef ds:uri="71af3243-3dd4-4a8d-8c0d-dd76da1f02a5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9F8CEDD-DC61-403E-AD0F-EF7523F62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Дизайн Седзи</Template>
  <TotalTime>2908</TotalTime>
  <Words>2135</Words>
  <Application>Microsoft Office PowerPoint</Application>
  <PresentationFormat>Широкоэкранный</PresentationFormat>
  <Paragraphs>381</Paragraphs>
  <Slides>26</Slides>
  <Notes>26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Meiryo</vt:lpstr>
      <vt:lpstr>-apple-system</vt:lpstr>
      <vt:lpstr>Arial</vt:lpstr>
      <vt:lpstr>Calibri</vt:lpstr>
      <vt:lpstr>Corbel</vt:lpstr>
      <vt:lpstr>Liberation Serif</vt:lpstr>
      <vt:lpstr>Times New Roman</vt:lpstr>
      <vt:lpstr>ShojiVTI</vt:lpstr>
      <vt:lpstr>Системный анализ процесса разработки корпоративного сайта в Web-студии</vt:lpstr>
      <vt:lpstr>Презентация PowerPoint</vt:lpstr>
      <vt:lpstr>Цель и задачи работы</vt:lpstr>
      <vt:lpstr>Презентация PowerPoint</vt:lpstr>
      <vt:lpstr>Презентация PowerPoint</vt:lpstr>
      <vt:lpstr>Модель структуры (уровень 2)</vt:lpstr>
      <vt:lpstr>Диаграмма взаимосвязей подсистемы (Анализ)</vt:lpstr>
      <vt:lpstr>Презентация PowerPoint</vt:lpstr>
      <vt:lpstr>Презентация PowerPoint</vt:lpstr>
      <vt:lpstr>Презентация PowerPoint</vt:lpstr>
      <vt:lpstr>Презентация PowerPoint</vt:lpstr>
      <vt:lpstr>Провести анализ доступных вендоров и оценить риски</vt:lpstr>
      <vt:lpstr>МЕТОД ГРУППОВОГО ПАРНОГО СРАВНЕНИЯ (СИСТЕМА ОЦЕНОК 1/0)</vt:lpstr>
      <vt:lpstr>Руководитель web-студии</vt:lpstr>
      <vt:lpstr>Обобщённая матрица парных сравнений</vt:lpstr>
      <vt:lpstr>РЕАЛИЗАЦИЯ МЕТОДА</vt:lpstr>
      <vt:lpstr>Альтернативное ПО</vt:lpstr>
      <vt:lpstr>Стек технологий</vt:lpstr>
      <vt:lpstr>Стартовое представление</vt:lpstr>
      <vt:lpstr>Эксперт №1</vt:lpstr>
      <vt:lpstr>Эксперт №2</vt:lpstr>
      <vt:lpstr>Эксперт №3</vt:lpstr>
      <vt:lpstr>Результаты</vt:lpstr>
      <vt:lpstr>Автоматизированная Система Принятия решения с помощью метода групповых парный сравнений  (система оценок 1/0)</vt:lpstr>
      <vt:lpstr>Заключение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</dc:title>
  <dc:creator>Анастасия Лузинсан</dc:creator>
  <cp:lastModifiedBy>Анастасия Лузинсан</cp:lastModifiedBy>
  <cp:revision>77</cp:revision>
  <dcterms:created xsi:type="dcterms:W3CDTF">2023-03-29T05:57:25Z</dcterms:created>
  <dcterms:modified xsi:type="dcterms:W3CDTF">2023-04-05T18:07:59Z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